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 latinLnBrk="0">
              <a:defRPr lang="ru-RU"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latinLnBrk="0">
              <a:buNone/>
              <a:defRPr lang="ru-RU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/>
              <a:pPr/>
              <a:t>9/18/2006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2209800"/>
            <a:ext cx="800347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Малые колебания</a:t>
            </a:r>
          </a:p>
          <a:p>
            <a:pPr algn="ctr"/>
            <a:r>
              <a:rPr sz="5400" b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Вынужденные колебания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smtClean="0"/>
              <a:t>Задачи для самостоятельного решения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95400"/>
            <a:ext cx="8686800" cy="5334000"/>
          </a:xfrm>
        </p:spPr>
        <p:txBody>
          <a:bodyPr>
            <a:normAutofit lnSpcReduction="10000"/>
          </a:bodyPr>
          <a:lstStyle/>
          <a:p>
            <a:pPr algn="just"/>
            <a:r>
              <a:rPr smtClean="0">
                <a:latin typeface="Monotype Corsiva" pitchFamily="66" charset="0"/>
              </a:rPr>
              <a:t>Определить энергию, переданную линейному одномерному осциллятору под воздействием внешней силы 			. В момент времени 		осциллятор покоился в положении равновесия</a:t>
            </a:r>
          </a:p>
          <a:p>
            <a:pPr algn="just"/>
            <a:r>
              <a:rPr smtClean="0">
                <a:latin typeface="Monotype Corsiva" pitchFamily="66" charset="0"/>
              </a:rPr>
              <a:t>На слабо затухающий одномерный осциллятор действует внешняя сила 				. Определить среднее за период 		значение поглощаемой осцилляторм мощности в установившемся режиме. Показать, что оно равно среднему значению мощности, расзодуемой на терние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286000"/>
            <a:ext cx="1805609" cy="381000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2209800"/>
            <a:ext cx="933450" cy="381000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3657600"/>
            <a:ext cx="2747010" cy="533400"/>
          </a:xfrm>
          <a:prstGeom prst="rect">
            <a:avLst/>
          </a:prstGeom>
          <a:noFill/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0200" y="4191000"/>
            <a:ext cx="685800" cy="381000"/>
          </a:xfrm>
          <a:prstGeom prst="rect">
            <a:avLst/>
          </a:prstGeom>
          <a:noFill/>
        </p:spPr>
      </p:pic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algn="just"/>
            <a:r>
              <a:rPr sz="3600" smtClean="0">
                <a:latin typeface="Monotype Corsiva" pitchFamily="66" charset="0"/>
              </a:rPr>
              <a:t>Вынужденные колебания – это колебания в системе, на которую действует некоторое переменное </a:t>
            </a:r>
            <a:r>
              <a:rPr sz="3600" smtClean="0">
                <a:latin typeface="Monotype Corsiva" pitchFamily="66" charset="0"/>
              </a:rPr>
              <a:t>внешнее </a:t>
            </a:r>
            <a:r>
              <a:rPr sz="3600" smtClean="0">
                <a:latin typeface="Monotype Corsiva" pitchFamily="66" charset="0"/>
              </a:rPr>
              <a:t>поле</a:t>
            </a:r>
          </a:p>
          <a:p>
            <a:pPr algn="just"/>
            <a:r>
              <a:rPr sz="3600" smtClean="0">
                <a:latin typeface="Monotype Corsiva" pitchFamily="66" charset="0"/>
              </a:rPr>
              <a:t>Функция Лагранжа системы, совершающей вынужденные колебания, </a:t>
            </a:r>
            <a:r>
              <a:rPr sz="3600" smtClean="0">
                <a:latin typeface="Monotype Corsiva" pitchFamily="66" charset="0"/>
              </a:rPr>
              <a:t>имеет </a:t>
            </a:r>
            <a:r>
              <a:rPr sz="3600" smtClean="0">
                <a:latin typeface="Monotype Corsiva" pitchFamily="66" charset="0"/>
              </a:rPr>
              <a:t>вид</a:t>
            </a:r>
            <a:endParaRPr sz="3600" smtClean="0">
              <a:latin typeface="Monotype Corsiva" pitchFamily="66" charset="0"/>
            </a:endParaRPr>
          </a:p>
          <a:p>
            <a:pPr algn="just"/>
            <a:endParaRPr sz="3600" smtClean="0"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2819400" y="4648200"/>
          <a:ext cx="3531755" cy="1066800"/>
        </p:xfrm>
        <a:graphic>
          <a:graphicData uri="http://schemas.openxmlformats.org/presentationml/2006/ole">
            <p:oleObj spid="_x0000_s4097" name="Формула" r:id="rId3" imgW="13842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algn="just"/>
            <a:r>
              <a:rPr smtClean="0">
                <a:latin typeface="Monotype Corsiva" pitchFamily="66" charset="0"/>
              </a:rPr>
              <a:t>Функция Лагранжа системы, совершающей вынужденные колебания, отличается </a:t>
            </a:r>
            <a:r>
              <a:rPr smtClean="0">
                <a:latin typeface="Monotype Corsiva" pitchFamily="66" charset="0"/>
              </a:rPr>
              <a:t>от функции </a:t>
            </a:r>
            <a:r>
              <a:rPr smtClean="0">
                <a:latin typeface="Monotype Corsiva" pitchFamily="66" charset="0"/>
              </a:rPr>
              <a:t>Лагранжа </a:t>
            </a:r>
            <a:r>
              <a:rPr smtClean="0">
                <a:latin typeface="Monotype Corsiva" pitchFamily="66" charset="0"/>
              </a:rPr>
              <a:t>системы</a:t>
            </a:r>
            <a:r>
              <a:rPr smtClean="0">
                <a:latin typeface="Monotype Corsiva" pitchFamily="66" charset="0"/>
              </a:rPr>
              <a:t>, совершающей свободные колебания тем, что в потенциальной энергии появляется </a:t>
            </a:r>
            <a:r>
              <a:rPr smtClean="0">
                <a:latin typeface="Monotype Corsiva" pitchFamily="66" charset="0"/>
              </a:rPr>
              <a:t>член </a:t>
            </a:r>
            <a:endParaRPr smtClean="0">
              <a:latin typeface="Monotype Corsiva" pitchFamily="66" charset="0"/>
            </a:endParaRPr>
          </a:p>
          <a:p>
            <a:pPr algn="just"/>
            <a:endParaRPr smtClean="0">
              <a:latin typeface="Monotype Corsiva" pitchFamily="66" charset="0"/>
            </a:endParaRPr>
          </a:p>
          <a:p>
            <a:pPr algn="just"/>
            <a:r>
              <a:rPr smtClean="0">
                <a:latin typeface="Monotype Corsiva" pitchFamily="66" charset="0"/>
              </a:rPr>
              <a:t>Уравнение движения </a:t>
            </a:r>
            <a:r>
              <a:rPr smtClean="0">
                <a:latin typeface="Monotype Corsiva" pitchFamily="66" charset="0"/>
              </a:rPr>
              <a:t>имеет </a:t>
            </a:r>
            <a:r>
              <a:rPr smtClean="0">
                <a:latin typeface="Monotype Corsiva" pitchFamily="66" charset="0"/>
              </a:rPr>
              <a:t>вид</a:t>
            </a:r>
          </a:p>
          <a:p>
            <a:pPr algn="just"/>
            <a:endParaRPr lang="ru-RU" dirty="0">
              <a:latin typeface="Monotype Corsiva" pitchFamily="66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3965713" y="3200400"/>
          <a:ext cx="1520687" cy="685800"/>
        </p:xfrm>
        <a:graphic>
          <a:graphicData uri="http://schemas.openxmlformats.org/presentationml/2006/ole">
            <p:oleObj spid="_x0000_s3073" name="Формула" r:id="rId3" imgW="482400" imgH="215640" progId="Equation.3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3352800" y="4876800"/>
          <a:ext cx="2778512" cy="990600"/>
        </p:xfrm>
        <a:graphic>
          <a:graphicData uri="http://schemas.openxmlformats.org/presentationml/2006/ole">
            <p:oleObj spid="_x0000_s3075" name="Формула" r:id="rId4" imgW="1091726" imgH="393529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smtClean="0">
                <a:latin typeface="Monotype Corsiva" pitchFamily="66" charset="0"/>
              </a:rPr>
              <a:t>Решение уравнения движения системы, совершающей вынужденные колебания под действием периодической силы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5647267" y="2590800"/>
          <a:ext cx="3344333" cy="533400"/>
        </p:xfrm>
        <a:graphic>
          <a:graphicData uri="http://schemas.openxmlformats.org/presentationml/2006/ole">
            <p:oleObj spid="_x0000_s2049" name="Формула" r:id="rId3" imgW="1257120" imgH="203040" progId="Equation.3">
              <p:embed/>
            </p:oleObj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85800" y="3962400"/>
          <a:ext cx="7997686" cy="1295400"/>
        </p:xfrm>
        <a:graphic>
          <a:graphicData uri="http://schemas.openxmlformats.org/presentationml/2006/ole">
            <p:oleObj spid="_x0000_s2051" name="Формула" r:id="rId4" imgW="2705100" imgH="43180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algn="just"/>
            <a:r>
              <a:rPr smtClean="0">
                <a:latin typeface="Monotype Corsiva" pitchFamily="66" charset="0"/>
              </a:rPr>
              <a:t>В случае резонанса, т.е. когда частота вынуждающей силы приближается к сосбственной частоте колебаний системы, решение преобретает вид: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295400" y="3657600"/>
          <a:ext cx="6749143" cy="1143000"/>
        </p:xfrm>
        <a:graphic>
          <a:graphicData uri="http://schemas.openxmlformats.org/presentationml/2006/ole">
            <p:oleObj spid="_x0000_s1025" name="Формула" r:id="rId3" imgW="2349500" imgH="39370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>Вынужденные колебания при наличи сил трения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algn="just"/>
            <a:r>
              <a:rPr smtClean="0">
                <a:latin typeface="Monotype Corsiva" pitchFamily="66" charset="0"/>
              </a:rPr>
              <a:t>Исследование вынужденных колебаний при наличи сил трения вполне аналогично рассмотрению колебаний без трения. Особый интерес представляет собой случай периодической вынуждающей силы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49562"/>
          </a:xfrm>
        </p:spPr>
        <p:txBody>
          <a:bodyPr>
            <a:normAutofit/>
          </a:bodyPr>
          <a:lstStyle/>
          <a:p>
            <a:r>
              <a:rPr smtClean="0">
                <a:latin typeface="Monotype Corsiva" pitchFamily="66" charset="0"/>
              </a:rPr>
              <a:t>Уравнение движения системы, совершающей вынужденные колебания при наличи сил трения имеют вид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838200" y="3886200"/>
          <a:ext cx="7823200" cy="809297"/>
        </p:xfrm>
        <a:graphic>
          <a:graphicData uri="http://schemas.openxmlformats.org/presentationml/2006/ole">
            <p:oleObj spid="_x0000_s19457" name="Формула" r:id="rId3" imgW="22098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3306762"/>
          </a:xfrm>
        </p:spPr>
        <p:txBody>
          <a:bodyPr>
            <a:normAutofit fontScale="90000"/>
          </a:bodyPr>
          <a:lstStyle/>
          <a:p>
            <a:r>
              <a:rPr smtClean="0">
                <a:latin typeface="Monotype Corsiva" pitchFamily="66" charset="0"/>
              </a:rPr>
              <a:t>Частота, при которой амплитуда вынужденных колебаний при наличии сил </a:t>
            </a:r>
            <a:r>
              <a:rPr smtClean="0">
                <a:latin typeface="Monotype Corsiva" pitchFamily="66" charset="0"/>
              </a:rPr>
              <a:t>трения </a:t>
            </a:r>
            <a:r>
              <a:rPr smtClean="0">
                <a:latin typeface="Monotype Corsiva" pitchFamily="66" charset="0"/>
              </a:rPr>
              <a:t>максимальна, определяется выражением</a:t>
            </a:r>
            <a:r>
              <a:rPr smtClean="0">
                <a:latin typeface="Monotype Corsiva" pitchFamily="66" charset="0"/>
              </a:rPr>
              <a:t/>
            </a:r>
            <a:br>
              <a:rPr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3048000" y="3962400"/>
          <a:ext cx="3157538" cy="990600"/>
        </p:xfrm>
        <a:graphic>
          <a:graphicData uri="http://schemas.openxmlformats.org/presentationml/2006/ole">
            <p:oleObj spid="_x0000_s18433" name="Формула" r:id="rId3" imgW="965200" imgH="29210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algn="just"/>
            <a:r>
              <a:rPr smtClean="0">
                <a:latin typeface="Monotype Corsiva" pitchFamily="66" charset="0"/>
              </a:rPr>
              <a:t>Диссипативная функция для одномерного осциллятора</a:t>
            </a:r>
          </a:p>
          <a:p>
            <a:pPr algn="just"/>
            <a:endParaRPr smtClean="0">
              <a:latin typeface="Monotype Corsiva" pitchFamily="66" charset="0"/>
            </a:endParaRPr>
          </a:p>
          <a:p>
            <a:pPr lvl="0" algn="just"/>
            <a:r>
              <a:rPr smtClean="0">
                <a:latin typeface="Monotype Corsiva" pitchFamily="66" charset="0"/>
              </a:rPr>
              <a:t>Вид дисперсионной зависимости поглощения </a:t>
            </a:r>
            <a:r>
              <a:rPr smtClean="0">
                <a:latin typeface="Monotype Corsiva" pitchFamily="66" charset="0"/>
              </a:rPr>
              <a:t>от </a:t>
            </a:r>
            <a:r>
              <a:rPr smtClean="0">
                <a:latin typeface="Monotype Corsiva" pitchFamily="66" charset="0"/>
              </a:rPr>
              <a:t>частоты</a:t>
            </a:r>
          </a:p>
          <a:p>
            <a:pPr lvl="0" algn="just"/>
            <a:endParaRPr smtClean="0">
              <a:latin typeface="Monotype Corsiva" pitchFamily="66" charset="0"/>
            </a:endParaRPr>
          </a:p>
          <a:p>
            <a:pPr lvl="0" algn="just"/>
            <a:r>
              <a:rPr smtClean="0">
                <a:latin typeface="Monotype Corsiva" pitchFamily="66" charset="0"/>
              </a:rPr>
              <a:t>Количество энергии, поглощённой в среднем в единицу времени, как функция частоты внешней силы, в случае одномерного осциллятора</a:t>
            </a:r>
          </a:p>
          <a:p>
            <a:endParaRPr lang="ru-RU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2895600" y="1524000"/>
          <a:ext cx="3987800" cy="609600"/>
        </p:xfrm>
        <a:graphic>
          <a:graphicData uri="http://schemas.openxmlformats.org/presentationml/2006/ole">
            <p:oleObj spid="_x0000_s21505" name="Формула" r:id="rId3" imgW="1498600" imgH="228600" progId="Equation.3">
              <p:embed/>
            </p:oleObj>
          </a:graphicData>
        </a:graphic>
      </p:graphicFrame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3505200" y="2819400"/>
          <a:ext cx="2691848" cy="990600"/>
        </p:xfrm>
        <a:graphic>
          <a:graphicData uri="http://schemas.openxmlformats.org/presentationml/2006/ole">
            <p:oleObj spid="_x0000_s21507" name="Формула" r:id="rId4" imgW="1193800" imgH="431800" progId="Equation.3">
              <p:embed/>
            </p:oleObj>
          </a:graphicData>
        </a:graphic>
      </p:graphicFrame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3276600" y="5638800"/>
          <a:ext cx="3175000" cy="762000"/>
        </p:xfrm>
        <a:graphic>
          <a:graphicData uri="http://schemas.openxmlformats.org/presentationml/2006/ole">
            <p:oleObj spid="_x0000_s21509" name="Формула" r:id="rId5" imgW="952087" imgH="228501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193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Office Theme</vt:lpstr>
      <vt:lpstr>Microsoft Equation 3.0</vt:lpstr>
      <vt:lpstr>Слайд 1</vt:lpstr>
      <vt:lpstr>Слайд 2</vt:lpstr>
      <vt:lpstr>Слайд 3</vt:lpstr>
      <vt:lpstr>Слайд 4</vt:lpstr>
      <vt:lpstr>Слайд 5</vt:lpstr>
      <vt:lpstr>Вынужденные колебания при наличи сил трения</vt:lpstr>
      <vt:lpstr>Уравнение движения системы, совершающей вынужденные колебания при наличи сил трения имеют вид</vt:lpstr>
      <vt:lpstr>Частота, при которой амплитуда вынужденных колебаний при наличии сил трения максимальна, определяется выражением </vt:lpstr>
      <vt:lpstr>Слайд 9</vt:lpstr>
      <vt:lpstr>Задачи для самостоятельного решения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Administrator</dc:creator>
  <cp:lastModifiedBy>Михаил</cp:lastModifiedBy>
  <cp:revision>5</cp:revision>
  <dcterms:created xsi:type="dcterms:W3CDTF">2006-08-16T00:00:00Z</dcterms:created>
  <dcterms:modified xsi:type="dcterms:W3CDTF">2010-06-15T06:46:24Z</dcterms:modified>
</cp:coreProperties>
</file>